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sldIdLst>
    <p:sldId id="815" r:id="rId5"/>
    <p:sldId id="816" r:id="rId6"/>
    <p:sldId id="818" r:id="rId7"/>
    <p:sldId id="82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1694C8A-D095-4C7B-A265-FFB7E4F01871}">
          <p14:sldIdLst>
            <p14:sldId id="815"/>
          </p14:sldIdLst>
        </p14:section>
        <p14:section name="2021 Virtual Global Hackathon" id="{301E8A9D-D175-4475-B5AB-7E3E5502F9B4}">
          <p14:sldIdLst>
            <p14:sldId id="816"/>
          </p14:sldIdLst>
        </p14:section>
        <p14:section name="Solution Model" id="{DDB956E8-3CFF-4936-A160-73C71FC47AD8}">
          <p14:sldIdLst>
            <p14:sldId id="818"/>
          </p14:sldIdLst>
        </p14:section>
        <p14:section name="Results and future steps" id="{7B00D1BF-F911-41A1-B3AC-96E6BB5CE553}">
          <p14:sldIdLst>
            <p14:sldId id="82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67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media/image9.jp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D4C4-F40F-4101-9B71-5C520A0188F5}" type="datetimeFigureOut">
              <a:rPr lang="en-US" smtClean="0"/>
              <a:t>8/6/2021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795529-2C3D-4FC7-918F-13282A42B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13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jp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983D52D-DE39-4149-B31F-388C759627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5087" y="6347968"/>
            <a:ext cx="8759825" cy="406391"/>
          </a:xfrm>
        </p:spPr>
        <p:txBody>
          <a:bodyPr>
            <a:normAutofit fontScale="92500" lnSpcReduction="20000"/>
          </a:bodyPr>
          <a:lstStyle/>
          <a:p>
            <a:r>
              <a:rPr lang="en-US" sz="2400">
                <a:latin typeface="Franklin Gothic Medium" panose="020B0603020102020204" pitchFamily="34" charset="0"/>
              </a:rPr>
              <a:t>the </a:t>
            </a:r>
            <a:r>
              <a:rPr lang="en-US" sz="2600" b="1">
                <a:latin typeface="Franklin Gothic Medium" panose="020B0603020102020204" pitchFamily="34" charset="0"/>
              </a:rPr>
              <a:t>Frontier</a:t>
            </a:r>
            <a:r>
              <a:rPr lang="en-US" sz="2400">
                <a:latin typeface="Franklin Gothic Medium" panose="020B0603020102020204" pitchFamily="34" charset="0"/>
              </a:rPr>
              <a:t> of ADVANCED TECHNOLOGY IN Health Care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193D2-0FD4-4ACE-B3AC-953CF5D4E9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3724" r="1" b="3653"/>
          <a:stretch/>
        </p:blipFill>
        <p:spPr>
          <a:xfrm>
            <a:off x="3217131" y="2529519"/>
            <a:ext cx="6252400" cy="225902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itle 5">
            <a:extLst>
              <a:ext uri="{FF2B5EF4-FFF2-40B4-BE49-F238E27FC236}">
                <a16:creationId xmlns:a16="http://schemas.microsoft.com/office/drawing/2014/main" id="{0E2D39A7-976F-4A31-A3FA-4318B82DA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777" y="42359"/>
            <a:ext cx="11706446" cy="170130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SENTIMENT ANALYSIS OF COVID19 Vaccination TWEETS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3AECA385-D147-4ABA-A52A-EF93FCE95C9B}"/>
              </a:ext>
            </a:extLst>
          </p:cNvPr>
          <p:cNvSpPr txBox="1">
            <a:spLocks/>
          </p:cNvSpPr>
          <p:nvPr/>
        </p:nvSpPr>
        <p:spPr>
          <a:xfrm>
            <a:off x="4341627" y="1769381"/>
            <a:ext cx="3508745" cy="296840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Team Name: HealthSense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877620E6-8552-4061-9420-4F8CE621D153}"/>
              </a:ext>
            </a:extLst>
          </p:cNvPr>
          <p:cNvSpPr txBox="1">
            <a:spLocks/>
          </p:cNvSpPr>
          <p:nvPr/>
        </p:nvSpPr>
        <p:spPr>
          <a:xfrm>
            <a:off x="2375993" y="5251208"/>
            <a:ext cx="7440011" cy="702582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Challenge – NLP</a:t>
            </a:r>
            <a:endParaRPr lang="en-US" dirty="0">
              <a:latin typeface="Franklin Gothic Medium" panose="020B0603020102020204" pitchFamily="34" charset="0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AE6DDED-2A31-417B-84A8-D7185F3BE6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31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23"/>
    </mc:Choice>
    <mc:Fallback>
      <p:transition spd="slow" advTm="10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BC9332E-95D1-4376-8E7E-8383A5378839}"/>
              </a:ext>
            </a:extLst>
          </p:cNvPr>
          <p:cNvGrpSpPr/>
          <p:nvPr/>
        </p:nvGrpSpPr>
        <p:grpSpPr>
          <a:xfrm>
            <a:off x="538202" y="1656236"/>
            <a:ext cx="3614749" cy="3818659"/>
            <a:chOff x="386891" y="788534"/>
            <a:chExt cx="3837482" cy="356553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D29D5E7-4666-493E-9509-701E829607A0}"/>
                </a:ext>
              </a:extLst>
            </p:cNvPr>
            <p:cNvGrpSpPr/>
            <p:nvPr/>
          </p:nvGrpSpPr>
          <p:grpSpPr>
            <a:xfrm>
              <a:off x="386891" y="788534"/>
              <a:ext cx="3837482" cy="3565532"/>
              <a:chOff x="297581" y="802541"/>
              <a:chExt cx="3837482" cy="3565532"/>
            </a:xfrm>
          </p:grpSpPr>
          <p:sp>
            <p:nvSpPr>
              <p:cNvPr id="14" name="Rounded Rectangle 54">
                <a:extLst>
                  <a:ext uri="{FF2B5EF4-FFF2-40B4-BE49-F238E27FC236}">
                    <a16:creationId xmlns:a16="http://schemas.microsoft.com/office/drawing/2014/main" id="{57F7AA51-D52A-4819-83E5-A96EB596010F}"/>
                  </a:ext>
                </a:extLst>
              </p:cNvPr>
              <p:cNvSpPr/>
              <p:nvPr/>
            </p:nvSpPr>
            <p:spPr>
              <a:xfrm>
                <a:off x="885870" y="802541"/>
                <a:ext cx="3249193" cy="3565532"/>
              </a:xfrm>
              <a:prstGeom prst="roundRect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Priyamvada </a:t>
                </a:r>
              </a:p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Gupta</a:t>
                </a:r>
              </a:p>
              <a:p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r>
                  <a:rPr lang="en-US" sz="1000" dirty="0">
                    <a:solidFill>
                      <a:srgbClr val="00B0F0"/>
                    </a:solidFill>
                    <a:latin typeface="Arial"/>
                  </a:rPr>
                  <a:t>Campaign Operations</a:t>
                </a:r>
                <a:r>
                  <a:rPr lang="en-US" sz="1000" dirty="0">
                    <a:solidFill>
                      <a:srgbClr val="FFC000"/>
                    </a:solidFill>
                    <a:latin typeface="Arial"/>
                  </a:rPr>
                  <a:t>, </a:t>
                </a:r>
                <a:r>
                  <a:rPr lang="en-US" sz="1000" dirty="0">
                    <a:solidFill>
                      <a:srgbClr val="00B0F0"/>
                    </a:solidFill>
                    <a:latin typeface="Arial"/>
                  </a:rPr>
                  <a:t>OH &amp; Optum Care Mkt Analytics and Data Science, Competitive Intelligence</a:t>
                </a:r>
              </a:p>
              <a:p>
                <a:endParaRPr lang="en-US" sz="1000" dirty="0">
                  <a:solidFill>
                    <a:srgbClr val="00B0F0"/>
                  </a:solidFill>
                  <a:latin typeface="Arial"/>
                </a:endParaRPr>
              </a:p>
              <a:p>
                <a:endParaRPr lang="en-US" sz="1000" dirty="0">
                  <a:solidFill>
                    <a:srgbClr val="00B0F0"/>
                  </a:solidFill>
                  <a:latin typeface="Arial"/>
                </a:endParaRPr>
              </a:p>
              <a:p>
                <a:r>
                  <a:rPr lang="en-US" sz="10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Experience </a:t>
                </a:r>
              </a:p>
              <a:p>
                <a:r>
                  <a:rPr lang="en-US" sz="1000" dirty="0">
                    <a:solidFill>
                      <a:srgbClr val="00B0F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11 years of total experience in Data science and Data Analytics. In Optum from last 1.8 years, previously worked with Genpact, dunnhumby and Zomato in risk, marketing and personalization. </a:t>
                </a:r>
              </a:p>
              <a:p>
                <a:endParaRPr lang="en-US" sz="1000" dirty="0">
                  <a:solidFill>
                    <a:srgbClr val="00B0F0"/>
                  </a:solidFill>
                </a:endParaRPr>
              </a:p>
              <a:p>
                <a:r>
                  <a:rPr lang="en-US" sz="1000" b="1" dirty="0">
                    <a:solidFill>
                      <a:schemeClr val="tx1"/>
                    </a:solidFill>
                  </a:rPr>
                  <a:t>Education</a:t>
                </a:r>
              </a:p>
              <a:p>
                <a:r>
                  <a:rPr lang="en-US" sz="1000" dirty="0">
                    <a:solidFill>
                      <a:srgbClr val="00B0F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M.A.( Economics) – Delhi School of Economics</a:t>
                </a: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D3D172-6651-41C5-A8F9-4E77A18A737E}"/>
                  </a:ext>
                </a:extLst>
              </p:cNvPr>
              <p:cNvSpPr/>
              <p:nvPr/>
            </p:nvSpPr>
            <p:spPr>
              <a:xfrm>
                <a:off x="297581" y="847475"/>
                <a:ext cx="1374459" cy="120667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8100">
                <a:solidFill>
                  <a:schemeClr val="accent1"/>
                </a:solidFill>
              </a:ln>
              <a:effectLst>
                <a:glow rad="139700">
                  <a:schemeClr val="accent4">
                    <a:satMod val="175000"/>
                    <a:alpha val="67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1"/>
                    </a:solidFill>
                  </a:rPr>
                  <a:t>Pic</a:t>
                </a:r>
                <a:endParaRPr lang="en-US" dirty="0"/>
              </a:p>
            </p:txBody>
          </p:sp>
        </p:grpSp>
        <p:sp>
          <p:nvSpPr>
            <p:cNvPr id="13" name="Text Placeholder 4">
              <a:extLst>
                <a:ext uri="{FF2B5EF4-FFF2-40B4-BE49-F238E27FC236}">
                  <a16:creationId xmlns:a16="http://schemas.microsoft.com/office/drawing/2014/main" id="{CE8645B8-9F90-4488-B37C-52160F4BF5CA}"/>
                </a:ext>
              </a:extLst>
            </p:cNvPr>
            <p:cNvSpPr txBox="1">
              <a:spLocks/>
            </p:cNvSpPr>
            <p:nvPr/>
          </p:nvSpPr>
          <p:spPr>
            <a:xfrm>
              <a:off x="1514857" y="1744998"/>
              <a:ext cx="2122343" cy="149759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ctr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00" b="1" dirty="0">
                  <a:solidFill>
                    <a:schemeClr val="accent1"/>
                  </a:solidFill>
                </a:rPr>
                <a:t>Data Science Manager</a:t>
              </a:r>
            </a:p>
          </p:txBody>
        </p:sp>
      </p:grpSp>
      <p:sp>
        <p:nvSpPr>
          <p:cNvPr id="16" name="Title 5">
            <a:extLst>
              <a:ext uri="{FF2B5EF4-FFF2-40B4-BE49-F238E27FC236}">
                <a16:creationId xmlns:a16="http://schemas.microsoft.com/office/drawing/2014/main" id="{4C13C0E7-385B-47D6-900D-B5548F7827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9177" y="151132"/>
            <a:ext cx="8542020" cy="1045326"/>
          </a:xfrm>
        </p:spPr>
        <p:txBody>
          <a:bodyPr/>
          <a:lstStyle/>
          <a:p>
            <a:pPr algn="ctr"/>
            <a:r>
              <a:rPr lang="en-US" dirty="0"/>
              <a:t>Team Member Profiles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37F728A-A74E-49A7-885C-46B107A12806}"/>
              </a:ext>
            </a:extLst>
          </p:cNvPr>
          <p:cNvGrpSpPr/>
          <p:nvPr/>
        </p:nvGrpSpPr>
        <p:grpSpPr>
          <a:xfrm>
            <a:off x="4641494" y="1730097"/>
            <a:ext cx="3443800" cy="3292942"/>
            <a:chOff x="386891" y="833468"/>
            <a:chExt cx="3655999" cy="349584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19D3EB4-CF02-460E-B863-378FE51D2417}"/>
                </a:ext>
              </a:extLst>
            </p:cNvPr>
            <p:cNvGrpSpPr/>
            <p:nvPr/>
          </p:nvGrpSpPr>
          <p:grpSpPr>
            <a:xfrm>
              <a:off x="386891" y="833468"/>
              <a:ext cx="3655999" cy="3495845"/>
              <a:chOff x="297581" y="847475"/>
              <a:chExt cx="3655999" cy="3495845"/>
            </a:xfrm>
          </p:grpSpPr>
          <p:sp>
            <p:nvSpPr>
              <p:cNvPr id="20" name="Rounded Rectangle 54">
                <a:extLst>
                  <a:ext uri="{FF2B5EF4-FFF2-40B4-BE49-F238E27FC236}">
                    <a16:creationId xmlns:a16="http://schemas.microsoft.com/office/drawing/2014/main" id="{C28C9D74-1F17-49C6-98B9-6129CAC76E16}"/>
                  </a:ext>
                </a:extLst>
              </p:cNvPr>
              <p:cNvSpPr/>
              <p:nvPr/>
            </p:nvSpPr>
            <p:spPr>
              <a:xfrm>
                <a:off x="704387" y="874799"/>
                <a:ext cx="3249193" cy="3468521"/>
              </a:xfrm>
              <a:prstGeom prst="roundRect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Pritish Pandey</a:t>
                </a:r>
              </a:p>
              <a:p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sz="1000" dirty="0">
                  <a:solidFill>
                    <a:srgbClr val="00B0F0"/>
                  </a:solidFill>
                </a:endParaRPr>
              </a:p>
              <a:p>
                <a:r>
                  <a:rPr lang="en-US" sz="1000" dirty="0">
                    <a:solidFill>
                      <a:srgbClr val="00B0F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Optum Health, Optum Care</a:t>
                </a:r>
              </a:p>
              <a:p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Experience </a:t>
                </a:r>
              </a:p>
              <a:p>
                <a:r>
                  <a:rPr lang="en-US" sz="1000" dirty="0">
                    <a:solidFill>
                      <a:srgbClr val="00B0F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 years of total experience in Data science and Data Analytics. In Optum from last 4 months, previously worked with startups Minetell, Intello Transpo in consulting, IOT based products.</a:t>
                </a:r>
              </a:p>
              <a:p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Education</a:t>
                </a:r>
              </a:p>
              <a:p>
                <a:r>
                  <a:rPr lang="en-US" sz="1000" dirty="0">
                    <a:solidFill>
                      <a:srgbClr val="00B0F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B.Tech.( Electrical Engineering) – UPTU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D9C34D74-04D2-457D-970E-FE3A8903C37F}"/>
                  </a:ext>
                </a:extLst>
              </p:cNvPr>
              <p:cNvSpPr/>
              <p:nvPr/>
            </p:nvSpPr>
            <p:spPr>
              <a:xfrm>
                <a:off x="297581" y="847475"/>
                <a:ext cx="1206670" cy="120667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8100">
                <a:solidFill>
                  <a:schemeClr val="accent1"/>
                </a:solidFill>
              </a:ln>
              <a:effectLst>
                <a:glow rad="139700">
                  <a:schemeClr val="accent4">
                    <a:satMod val="175000"/>
                    <a:alpha val="67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accent1"/>
                    </a:solidFill>
                  </a:rPr>
                  <a:t>Pic</a:t>
                </a:r>
                <a:endParaRPr lang="en-US"/>
              </a:p>
            </p:txBody>
          </p:sp>
        </p:grpSp>
        <p:sp>
          <p:nvSpPr>
            <p:cNvPr id="19" name="Text Placeholder 4">
              <a:extLst>
                <a:ext uri="{FF2B5EF4-FFF2-40B4-BE49-F238E27FC236}">
                  <a16:creationId xmlns:a16="http://schemas.microsoft.com/office/drawing/2014/main" id="{173350B0-A7E3-4AC2-8A33-D8922AA57043}"/>
                </a:ext>
              </a:extLst>
            </p:cNvPr>
            <p:cNvSpPr txBox="1">
              <a:spLocks/>
            </p:cNvSpPr>
            <p:nvPr/>
          </p:nvSpPr>
          <p:spPr>
            <a:xfrm>
              <a:off x="1452919" y="1833610"/>
              <a:ext cx="2122343" cy="233851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ctr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00" b="1" dirty="0">
                  <a:solidFill>
                    <a:schemeClr val="accent1"/>
                  </a:solidFill>
                </a:rPr>
                <a:t>Associate Data Analyst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02A1F70-DBDF-49DB-A645-21FA846CFDFE}"/>
              </a:ext>
            </a:extLst>
          </p:cNvPr>
          <p:cNvGrpSpPr/>
          <p:nvPr/>
        </p:nvGrpSpPr>
        <p:grpSpPr>
          <a:xfrm>
            <a:off x="8451218" y="1656236"/>
            <a:ext cx="3443800" cy="4095978"/>
            <a:chOff x="386891" y="789702"/>
            <a:chExt cx="3655999" cy="4348362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DD1C11C-9B32-4C85-83CB-E69A518715F2}"/>
                </a:ext>
              </a:extLst>
            </p:cNvPr>
            <p:cNvGrpSpPr/>
            <p:nvPr/>
          </p:nvGrpSpPr>
          <p:grpSpPr>
            <a:xfrm>
              <a:off x="386891" y="789702"/>
              <a:ext cx="3655999" cy="4348362"/>
              <a:chOff x="297581" y="803709"/>
              <a:chExt cx="3655999" cy="4348362"/>
            </a:xfrm>
          </p:grpSpPr>
          <p:sp>
            <p:nvSpPr>
              <p:cNvPr id="30" name="Rounded Rectangle 54">
                <a:extLst>
                  <a:ext uri="{FF2B5EF4-FFF2-40B4-BE49-F238E27FC236}">
                    <a16:creationId xmlns:a16="http://schemas.microsoft.com/office/drawing/2014/main" id="{BF0F0EC4-75D6-4DF6-A395-FE77AD1CE158}"/>
                  </a:ext>
                </a:extLst>
              </p:cNvPr>
              <p:cNvSpPr/>
              <p:nvPr/>
            </p:nvSpPr>
            <p:spPr>
              <a:xfrm>
                <a:off x="704387" y="803709"/>
                <a:ext cx="3249193" cy="4348362"/>
              </a:xfrm>
              <a:prstGeom prst="roundRect">
                <a:avLst/>
              </a:prstGeom>
              <a:solidFill>
                <a:schemeClr val="bg1">
                  <a:lumMod val="9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Vikalp Suhag</a:t>
                </a:r>
              </a:p>
              <a:p>
                <a:pPr algn="ctr"/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endParaRPr lang="en-US" sz="1000" dirty="0">
                  <a:solidFill>
                    <a:srgbClr val="00B0F0"/>
                  </a:solidFill>
                </a:endParaRPr>
              </a:p>
              <a:p>
                <a:endParaRPr lang="en-US" sz="1000" dirty="0">
                  <a:solidFill>
                    <a:srgbClr val="00B0F0"/>
                  </a:solidFill>
                </a:endParaRPr>
              </a:p>
              <a:p>
                <a:r>
                  <a:rPr lang="en-US" sz="1000" dirty="0">
                    <a:solidFill>
                      <a:srgbClr val="00B0F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Optum Health and Optum Care Marketing Analytics engagement. MDX Data Intelligence and Analytics . MDX functional groups like AES, DEC and Campaign Management. </a:t>
                </a:r>
              </a:p>
              <a:p>
                <a:endParaRPr lang="en-US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Experience</a:t>
                </a:r>
              </a:p>
              <a:p>
                <a:r>
                  <a:rPr lang="en-US" sz="1000" dirty="0">
                    <a:solidFill>
                      <a:srgbClr val="00B0F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15+ years of experience in Healthcare, Financial Services and Printing Technology industries. Joined UHG in December 2014. In his prior roles within the organization, he has managed Advocate4Me (Real-Time Offer), NPS, Insurance Solutions and M&amp;R Marketing Analytics.</a:t>
                </a:r>
              </a:p>
              <a:p>
                <a:endParaRPr lang="en-US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Education</a:t>
                </a:r>
              </a:p>
              <a:p>
                <a:r>
                  <a:rPr lang="en-US" sz="1000" dirty="0">
                    <a:solidFill>
                      <a:srgbClr val="00B0F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Computer Science Engineer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511CFB80-5B0F-4565-BAF9-C183B9CDC73A}"/>
                  </a:ext>
                </a:extLst>
              </p:cNvPr>
              <p:cNvSpPr/>
              <p:nvPr/>
            </p:nvSpPr>
            <p:spPr>
              <a:xfrm>
                <a:off x="297581" y="847475"/>
                <a:ext cx="1206670" cy="120667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8100">
                <a:solidFill>
                  <a:schemeClr val="accent1"/>
                </a:solidFill>
              </a:ln>
              <a:effectLst>
                <a:glow rad="139700">
                  <a:schemeClr val="accent4">
                    <a:satMod val="175000"/>
                    <a:alpha val="67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accent1"/>
                    </a:solidFill>
                  </a:rPr>
                  <a:t>Pic</a:t>
                </a:r>
                <a:endParaRPr lang="en-US"/>
              </a:p>
            </p:txBody>
          </p:sp>
        </p:grpSp>
        <p:sp>
          <p:nvSpPr>
            <p:cNvPr id="29" name="Text Placeholder 4">
              <a:extLst>
                <a:ext uri="{FF2B5EF4-FFF2-40B4-BE49-F238E27FC236}">
                  <a16:creationId xmlns:a16="http://schemas.microsoft.com/office/drawing/2014/main" id="{C9F33FFA-BBDE-45FD-B371-836CB54DEFCE}"/>
                </a:ext>
              </a:extLst>
            </p:cNvPr>
            <p:cNvSpPr txBox="1">
              <a:spLocks/>
            </p:cNvSpPr>
            <p:nvPr/>
          </p:nvSpPr>
          <p:spPr>
            <a:xfrm>
              <a:off x="1414654" y="1813610"/>
              <a:ext cx="2122343" cy="233851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ctr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00" b="1" dirty="0">
                  <a:solidFill>
                    <a:schemeClr val="accent1"/>
                  </a:solidFill>
                </a:rPr>
                <a:t>Senior Manager Data Analytics</a:t>
              </a:r>
            </a:p>
          </p:txBody>
        </p:sp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7D832C2E-D4D7-41A8-9ABA-98F67B6723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7314" y="1730097"/>
            <a:ext cx="1265572" cy="1240859"/>
          </a:xfrm>
          <a:prstGeom prst="ellipse">
            <a:avLst/>
          </a:prstGeom>
          <a:ln w="952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A3E82DF0-40FD-41C3-911F-B7A3BDD699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68445" y="1730097"/>
            <a:ext cx="1061464" cy="1136633"/>
          </a:xfrm>
          <a:prstGeom prst="ellipse">
            <a:avLst/>
          </a:prstGeom>
          <a:ln w="952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0E69F6D4-C5C8-401B-B201-78112CCBD3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41537" y="1689048"/>
            <a:ext cx="1136633" cy="1153459"/>
          </a:xfrm>
          <a:prstGeom prst="ellipse">
            <a:avLst/>
          </a:prstGeom>
          <a:ln w="952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3637D7-1972-44E3-9752-3B85942060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49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55"/>
    </mc:Choice>
    <mc:Fallback>
      <p:transition spd="slow" advTm="9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983D52D-DE39-4149-B31F-388C759627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9996" y="6451609"/>
            <a:ext cx="9826319" cy="406391"/>
          </a:xfrm>
        </p:spPr>
        <p:txBody>
          <a:bodyPr>
            <a:normAutofit fontScale="47500" lnSpcReduction="20000"/>
          </a:bodyPr>
          <a:lstStyle/>
          <a:p>
            <a:r>
              <a:rPr lang="en-US" sz="2400" dirty="0"/>
              <a:t>Short Description of How Your Solution Works – [AI and ML, NLP, AR and VR, IoT, Genomics, Graph, Cognitive, Quantum and Parallel Compute]</a:t>
            </a:r>
            <a:endParaRPr lang="en-US" sz="2400" dirty="0">
              <a:latin typeface="Franklin Gothic Medium" panose="020B0603020102020204" pitchFamily="34" charset="0"/>
            </a:endParaRPr>
          </a:p>
        </p:txBody>
      </p:sp>
      <p:sp>
        <p:nvSpPr>
          <p:cNvPr id="5" name="Title 5">
            <a:extLst>
              <a:ext uri="{FF2B5EF4-FFF2-40B4-BE49-F238E27FC236}">
                <a16:creationId xmlns:a16="http://schemas.microsoft.com/office/drawing/2014/main" id="{0E2D39A7-976F-4A31-A3FA-4318B82DA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9641" y="-78286"/>
            <a:ext cx="8542020" cy="1045326"/>
          </a:xfrm>
        </p:spPr>
        <p:txBody>
          <a:bodyPr/>
          <a:lstStyle/>
          <a:p>
            <a:pPr algn="ctr"/>
            <a:r>
              <a:rPr lang="en-US"/>
              <a:t>Solution Model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877620E6-8552-4061-9420-4F8CE621D153}"/>
              </a:ext>
            </a:extLst>
          </p:cNvPr>
          <p:cNvSpPr txBox="1">
            <a:spLocks/>
          </p:cNvSpPr>
          <p:nvPr/>
        </p:nvSpPr>
        <p:spPr>
          <a:xfrm>
            <a:off x="6596147" y="753342"/>
            <a:ext cx="7440011" cy="702582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>
              <a:latin typeface="Franklin Gothic Medium" panose="020B0603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53C00B-DEA1-40FC-9003-33050BDC8937}"/>
              </a:ext>
            </a:extLst>
          </p:cNvPr>
          <p:cNvSpPr/>
          <p:nvPr/>
        </p:nvSpPr>
        <p:spPr>
          <a:xfrm>
            <a:off x="228600" y="967040"/>
            <a:ext cx="11738113" cy="5304551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67D2154-F17A-4B0E-AE9A-098D2BAFD242}"/>
              </a:ext>
            </a:extLst>
          </p:cNvPr>
          <p:cNvSpPr/>
          <p:nvPr/>
        </p:nvSpPr>
        <p:spPr>
          <a:xfrm>
            <a:off x="622771" y="1334335"/>
            <a:ext cx="2047460" cy="954157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Vaccination Tweets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734218B-667C-4492-A952-28C41D77AF6C}"/>
              </a:ext>
            </a:extLst>
          </p:cNvPr>
          <p:cNvSpPr/>
          <p:nvPr/>
        </p:nvSpPr>
        <p:spPr>
          <a:xfrm>
            <a:off x="3609459" y="1338997"/>
            <a:ext cx="2047460" cy="954157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Data Cleaning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14194F8-BAB5-401F-B971-813AB41640FD}"/>
              </a:ext>
            </a:extLst>
          </p:cNvPr>
          <p:cNvSpPr/>
          <p:nvPr/>
        </p:nvSpPr>
        <p:spPr>
          <a:xfrm>
            <a:off x="6596147" y="1334335"/>
            <a:ext cx="2047460" cy="954157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Feature Extraction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42D6303-D031-4BA0-B060-3F8FE0C6B4E7}"/>
              </a:ext>
            </a:extLst>
          </p:cNvPr>
          <p:cNvSpPr/>
          <p:nvPr/>
        </p:nvSpPr>
        <p:spPr>
          <a:xfrm>
            <a:off x="3609459" y="3280317"/>
            <a:ext cx="2047460" cy="954157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Training Split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AC324AF-C16B-4D91-8811-D3DD4F8C19F2}"/>
              </a:ext>
            </a:extLst>
          </p:cNvPr>
          <p:cNvSpPr/>
          <p:nvPr/>
        </p:nvSpPr>
        <p:spPr>
          <a:xfrm>
            <a:off x="564978" y="3991319"/>
            <a:ext cx="2047460" cy="954157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Multi Class Classification (Positive, Negative, Neutral)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7D5710F-62A2-472B-9D4C-560B526B3F74}"/>
              </a:ext>
            </a:extLst>
          </p:cNvPr>
          <p:cNvSpPr/>
          <p:nvPr/>
        </p:nvSpPr>
        <p:spPr>
          <a:xfrm>
            <a:off x="3609459" y="4930365"/>
            <a:ext cx="2047460" cy="954157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Test Split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EF4C64A-AAF3-4D93-831B-D60EAB99D20D}"/>
              </a:ext>
            </a:extLst>
          </p:cNvPr>
          <p:cNvSpPr/>
          <p:nvPr/>
        </p:nvSpPr>
        <p:spPr>
          <a:xfrm>
            <a:off x="6596147" y="4945476"/>
            <a:ext cx="2047460" cy="954157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Trained Model for multi class prediction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EED2E38-8028-4042-8888-F771577EE3DC}"/>
              </a:ext>
            </a:extLst>
          </p:cNvPr>
          <p:cNvSpPr/>
          <p:nvPr/>
        </p:nvSpPr>
        <p:spPr>
          <a:xfrm>
            <a:off x="9582835" y="4945476"/>
            <a:ext cx="2047460" cy="954157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Test classified across predicted classes</a:t>
            </a:r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60600814-07BB-483D-B62E-43A73A16501D}"/>
              </a:ext>
            </a:extLst>
          </p:cNvPr>
          <p:cNvSpPr/>
          <p:nvPr/>
        </p:nvSpPr>
        <p:spPr>
          <a:xfrm>
            <a:off x="9582835" y="1334804"/>
            <a:ext cx="2047460" cy="953217"/>
          </a:xfrm>
          <a:prstGeom prst="can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Sentiment Analyzer Engine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05562BD-4C58-44DB-B237-7F6A9EED6EB8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2670231" y="1811414"/>
            <a:ext cx="939228" cy="466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C45D2D0-A070-4334-9840-230A43DC795D}"/>
              </a:ext>
            </a:extLst>
          </p:cNvPr>
          <p:cNvCxnSpPr/>
          <p:nvPr/>
        </p:nvCxnSpPr>
        <p:spPr>
          <a:xfrm>
            <a:off x="5656919" y="1794006"/>
            <a:ext cx="939228" cy="466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16E0B74-94C6-45EE-8B0F-19EB5F35457B}"/>
              </a:ext>
            </a:extLst>
          </p:cNvPr>
          <p:cNvCxnSpPr/>
          <p:nvPr/>
        </p:nvCxnSpPr>
        <p:spPr>
          <a:xfrm>
            <a:off x="8643607" y="1823219"/>
            <a:ext cx="939228" cy="466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5576769-5C4F-4DB6-9C5D-589407F093DE}"/>
              </a:ext>
            </a:extLst>
          </p:cNvPr>
          <p:cNvCxnSpPr>
            <a:cxnSpLocks/>
          </p:cNvCxnSpPr>
          <p:nvPr/>
        </p:nvCxnSpPr>
        <p:spPr>
          <a:xfrm flipH="1" flipV="1">
            <a:off x="1588708" y="2865538"/>
            <a:ext cx="9195249" cy="7669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6CC9833-1CA2-46BC-A9BB-76C23C51F73B}"/>
              </a:ext>
            </a:extLst>
          </p:cNvPr>
          <p:cNvCxnSpPr/>
          <p:nvPr/>
        </p:nvCxnSpPr>
        <p:spPr>
          <a:xfrm>
            <a:off x="1588708" y="2869541"/>
            <a:ext cx="0" cy="111891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BAC1840-7640-4E6A-BE48-35C0730EAD88}"/>
              </a:ext>
            </a:extLst>
          </p:cNvPr>
          <p:cNvCxnSpPr/>
          <p:nvPr/>
        </p:nvCxnSpPr>
        <p:spPr>
          <a:xfrm flipV="1">
            <a:off x="2576221" y="4459276"/>
            <a:ext cx="394171" cy="9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5CF72497-CA88-484C-805F-4F87616037AA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2612438" y="4468398"/>
            <a:ext cx="997021" cy="939046"/>
          </a:xfrm>
          <a:prstGeom prst="bentConnector3">
            <a:avLst>
              <a:gd name="adj1" fmla="val 50001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1626EB64-7D92-4220-AEEE-FA46CB0FA96B}"/>
              </a:ext>
            </a:extLst>
          </p:cNvPr>
          <p:cNvCxnSpPr>
            <a:cxnSpLocks/>
          </p:cNvCxnSpPr>
          <p:nvPr/>
        </p:nvCxnSpPr>
        <p:spPr>
          <a:xfrm flipV="1">
            <a:off x="2612438" y="3777270"/>
            <a:ext cx="997021" cy="700508"/>
          </a:xfrm>
          <a:prstGeom prst="bentConnector3">
            <a:avLst>
              <a:gd name="adj1" fmla="val 50000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F8706A2-5ECD-4549-A04B-16BE0CC36B54}"/>
              </a:ext>
            </a:extLst>
          </p:cNvPr>
          <p:cNvCxnSpPr/>
          <p:nvPr/>
        </p:nvCxnSpPr>
        <p:spPr>
          <a:xfrm>
            <a:off x="10783957" y="2288021"/>
            <a:ext cx="0" cy="57751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6593EEA-4D8D-4976-81A6-247E5A7C4088}"/>
              </a:ext>
            </a:extLst>
          </p:cNvPr>
          <p:cNvCxnSpPr/>
          <p:nvPr/>
        </p:nvCxnSpPr>
        <p:spPr>
          <a:xfrm>
            <a:off x="5656919" y="3745310"/>
            <a:ext cx="939228" cy="466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8C8ED5C-6115-487F-91D6-65BEFA38DF0E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7619877" y="4241883"/>
            <a:ext cx="0" cy="70359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C01D8F2-BD45-4A3B-925D-D4EC992D612D}"/>
              </a:ext>
            </a:extLst>
          </p:cNvPr>
          <p:cNvCxnSpPr/>
          <p:nvPr/>
        </p:nvCxnSpPr>
        <p:spPr>
          <a:xfrm>
            <a:off x="5699170" y="5425070"/>
            <a:ext cx="939228" cy="466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5C713F8-500A-4CF6-8AF1-C298BD931235}"/>
              </a:ext>
            </a:extLst>
          </p:cNvPr>
          <p:cNvCxnSpPr/>
          <p:nvPr/>
        </p:nvCxnSpPr>
        <p:spPr>
          <a:xfrm>
            <a:off x="8643607" y="5429732"/>
            <a:ext cx="939228" cy="466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ylinder 55">
            <a:extLst>
              <a:ext uri="{FF2B5EF4-FFF2-40B4-BE49-F238E27FC236}">
                <a16:creationId xmlns:a16="http://schemas.microsoft.com/office/drawing/2014/main" id="{9A203021-F085-466D-8D33-A23D1852A1DF}"/>
              </a:ext>
            </a:extLst>
          </p:cNvPr>
          <p:cNvSpPr/>
          <p:nvPr/>
        </p:nvSpPr>
        <p:spPr>
          <a:xfrm>
            <a:off x="6607139" y="3280317"/>
            <a:ext cx="2047460" cy="953217"/>
          </a:xfrm>
          <a:prstGeom prst="can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Supervised  Learning Engine for multi class classification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FCE2F53-DEA2-4D55-93CB-27743E705C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53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340"/>
    </mc:Choice>
    <mc:Fallback>
      <p:transition spd="slow" advTm="102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0E2D39A7-976F-4A31-A3FA-4318B82DA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9641" y="-78286"/>
            <a:ext cx="8542020" cy="1045326"/>
          </a:xfrm>
        </p:spPr>
        <p:txBody>
          <a:bodyPr/>
          <a:lstStyle/>
          <a:p>
            <a:pPr algn="ctr"/>
            <a:r>
              <a:rPr lang="en-US" dirty="0"/>
              <a:t>Results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877620E6-8552-4061-9420-4F8CE621D153}"/>
              </a:ext>
            </a:extLst>
          </p:cNvPr>
          <p:cNvSpPr txBox="1">
            <a:spLocks/>
          </p:cNvSpPr>
          <p:nvPr/>
        </p:nvSpPr>
        <p:spPr>
          <a:xfrm>
            <a:off x="6596147" y="753342"/>
            <a:ext cx="7440011" cy="702582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>
              <a:latin typeface="Franklin Gothic Medium" panose="020B0603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53C00B-DEA1-40FC-9003-33050BDC8937}"/>
              </a:ext>
            </a:extLst>
          </p:cNvPr>
          <p:cNvSpPr/>
          <p:nvPr/>
        </p:nvSpPr>
        <p:spPr>
          <a:xfrm>
            <a:off x="226943" y="967040"/>
            <a:ext cx="11738113" cy="572199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803F7185-FB56-49C2-B938-1AB6451964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27555"/>
              </p:ext>
            </p:extLst>
          </p:nvPr>
        </p:nvGraphicFramePr>
        <p:xfrm>
          <a:off x="497509" y="1270685"/>
          <a:ext cx="5137980" cy="223041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27596">
                  <a:extLst>
                    <a:ext uri="{9D8B030D-6E8A-4147-A177-3AD203B41FA5}">
                      <a16:colId xmlns:a16="http://schemas.microsoft.com/office/drawing/2014/main" val="2759591170"/>
                    </a:ext>
                  </a:extLst>
                </a:gridCol>
                <a:gridCol w="1027596">
                  <a:extLst>
                    <a:ext uri="{9D8B030D-6E8A-4147-A177-3AD203B41FA5}">
                      <a16:colId xmlns:a16="http://schemas.microsoft.com/office/drawing/2014/main" val="618320576"/>
                    </a:ext>
                  </a:extLst>
                </a:gridCol>
                <a:gridCol w="1027596">
                  <a:extLst>
                    <a:ext uri="{9D8B030D-6E8A-4147-A177-3AD203B41FA5}">
                      <a16:colId xmlns:a16="http://schemas.microsoft.com/office/drawing/2014/main" val="858898301"/>
                    </a:ext>
                  </a:extLst>
                </a:gridCol>
                <a:gridCol w="1027596">
                  <a:extLst>
                    <a:ext uri="{9D8B030D-6E8A-4147-A177-3AD203B41FA5}">
                      <a16:colId xmlns:a16="http://schemas.microsoft.com/office/drawing/2014/main" val="790715886"/>
                    </a:ext>
                  </a:extLst>
                </a:gridCol>
                <a:gridCol w="1027596">
                  <a:extLst>
                    <a:ext uri="{9D8B030D-6E8A-4147-A177-3AD203B41FA5}">
                      <a16:colId xmlns:a16="http://schemas.microsoft.com/office/drawing/2014/main" val="568876324"/>
                    </a:ext>
                  </a:extLst>
                </a:gridCol>
              </a:tblGrid>
              <a:tr h="47929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SVM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GBM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XGB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RF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547332021"/>
                  </a:ext>
                </a:extLst>
              </a:tr>
              <a:tr h="6359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96.389%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96.674%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96.667%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96.665%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212574845"/>
                  </a:ext>
                </a:extLst>
              </a:tr>
              <a:tr h="6359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063816775"/>
                  </a:ext>
                </a:extLst>
              </a:tr>
              <a:tr h="47929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 anchor="ctr">
                    <a:cell3D prstMaterial="dkEdge">
                      <a:bevel w="25400" h="25400" prst="angle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01244431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D13EA2B-8B65-4160-99F6-0D003F004ED8}"/>
              </a:ext>
            </a:extLst>
          </p:cNvPr>
          <p:cNvSpPr txBox="1"/>
          <p:nvPr/>
        </p:nvSpPr>
        <p:spPr>
          <a:xfrm>
            <a:off x="401639" y="4087571"/>
            <a:ext cx="504865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All 4 models performed well, GBM  model being the most accurate.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AE147F-58AC-4CA2-A0D9-DEE5CB4FEBE9}"/>
              </a:ext>
            </a:extLst>
          </p:cNvPr>
          <p:cNvSpPr txBox="1"/>
          <p:nvPr/>
        </p:nvSpPr>
        <p:spPr>
          <a:xfrm>
            <a:off x="497508" y="3787168"/>
            <a:ext cx="2912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* </a:t>
            </a:r>
            <a:r>
              <a:rPr lang="en-US" sz="1200" i="1" dirty="0" err="1">
                <a:solidFill>
                  <a:schemeClr val="bg1"/>
                </a:solidFill>
              </a:rPr>
              <a:t>Train:test</a:t>
            </a:r>
            <a:r>
              <a:rPr lang="en-US" sz="1200" i="1" dirty="0">
                <a:solidFill>
                  <a:schemeClr val="bg1"/>
                </a:solidFill>
              </a:rPr>
              <a:t> split @ 70:30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C5EE8D-2CEC-4759-8D52-B2293A2C351D}"/>
              </a:ext>
            </a:extLst>
          </p:cNvPr>
          <p:cNvSpPr txBox="1"/>
          <p:nvPr/>
        </p:nvSpPr>
        <p:spPr>
          <a:xfrm>
            <a:off x="541957" y="5481636"/>
            <a:ext cx="111080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This solution model with a few variations can be used with below cases: 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</a:rPr>
              <a:t>To identify the sentiments of feedbacks/calls(speech to text) made to existing and potential clients.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</a:rPr>
              <a:t>With insurance sales data, the analysis can be used to predict if a call with a prospect would convert into a sale or not.</a:t>
            </a:r>
          </a:p>
        </p:txBody>
      </p:sp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EA398ACE-1CE1-45CE-85DB-40634605D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5309" y="1064493"/>
            <a:ext cx="6187782" cy="4906027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9EE14934-CF22-452A-8064-7A55C33D3A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756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94"/>
    </mc:Choice>
    <mc:Fallback>
      <p:transition spd="slow" advTm="34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E34829978D304990F7FA22F520BFAB" ma:contentTypeVersion="12" ma:contentTypeDescription="Create a new document." ma:contentTypeScope="" ma:versionID="a0e1cb9df1c7f18297b129c936be0f18">
  <xsd:schema xmlns:xsd="http://www.w3.org/2001/XMLSchema" xmlns:xs="http://www.w3.org/2001/XMLSchema" xmlns:p="http://schemas.microsoft.com/office/2006/metadata/properties" xmlns:ns2="c85ca5d0-e066-4649-92bd-c0ed5ca17023" xmlns:ns3="b557f792-c62b-4bda-b579-7e9f150242fa" targetNamespace="http://schemas.microsoft.com/office/2006/metadata/properties" ma:root="true" ma:fieldsID="fd8549d0191f6c3667eba47a15a24c2f" ns2:_="" ns3:_="">
    <xsd:import namespace="c85ca5d0-e066-4649-92bd-c0ed5ca17023"/>
    <xsd:import namespace="b557f792-c62b-4bda-b579-7e9f150242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5ca5d0-e066-4649-92bd-c0ed5ca170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57f792-c62b-4bda-b579-7e9f150242f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19D48B7-15E4-49FF-A687-9379E9A86294}">
  <ds:schemaRefs>
    <ds:schemaRef ds:uri="b557f792-c62b-4bda-b579-7e9f150242fa"/>
    <ds:schemaRef ds:uri="c85ca5d0-e066-4649-92bd-c0ed5ca1702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67D2BED-8584-403E-B0D3-989B74D8372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9B5E4B-5371-42CC-8B3D-69841C2FCF0E}">
  <ds:schemaRefs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microsoft.com/office/2006/documentManagement/types"/>
    <ds:schemaRef ds:uri="b557f792-c62b-4bda-b579-7e9f150242fa"/>
    <ds:schemaRef ds:uri="http://purl.org/dc/elements/1.1/"/>
    <ds:schemaRef ds:uri="http://schemas.openxmlformats.org/package/2006/metadata/core-properties"/>
    <ds:schemaRef ds:uri="c85ca5d0-e066-4649-92bd-c0ed5ca17023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416</Words>
  <Application>Microsoft Office PowerPoint</Application>
  <PresentationFormat>Widescreen</PresentationFormat>
  <Paragraphs>89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Franklin Gothic Medium</vt:lpstr>
      <vt:lpstr>Celestial</vt:lpstr>
      <vt:lpstr>SENTIMENT ANALYSIS OF COVID19 Vaccination TWEETS</vt:lpstr>
      <vt:lpstr>Team Member Profiles</vt:lpstr>
      <vt:lpstr>Solution Model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 Virtual Global Hackathon</dc:title>
  <dc:creator>Wacker, Aaron C</dc:creator>
  <cp:lastModifiedBy>Pandey, Pritish</cp:lastModifiedBy>
  <cp:revision>26</cp:revision>
  <dcterms:created xsi:type="dcterms:W3CDTF">2020-07-28T00:06:20Z</dcterms:created>
  <dcterms:modified xsi:type="dcterms:W3CDTF">2021-08-06T18:46:28Z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0x01010075E34829978D304990F7FA22F520BFAB</vt:lpwstr>
  </property>
</Properties>
</file>

<file path=docProps/thumbnail.jpeg>
</file>